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2" r:id="rId5"/>
    <p:sldId id="260" r:id="rId6"/>
    <p:sldId id="259" r:id="rId7"/>
    <p:sldId id="272" r:id="rId8"/>
    <p:sldId id="263" r:id="rId9"/>
    <p:sldId id="271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5" r:id="rId19"/>
    <p:sldId id="276" r:id="rId20"/>
    <p:sldId id="279" r:id="rId21"/>
    <p:sldId id="278" r:id="rId22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70FA3-5E96-4D41-84BC-B1299805FB5C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C11D9-1ADA-4318-8A4C-7951D1ED4C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846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327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46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15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1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71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826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57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7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96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376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ED8BF-34BD-4377-A829-4F8BC3ECEF0A}" type="datetimeFigureOut">
              <a:rPr lang="ru-RU" smtClean="0"/>
              <a:t>11.09.2021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F364-B3AF-4BF7-9138-513AB9657E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31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G1waxLZQJM&amp;t=180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E8Qob8bCqM&amp;t=387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tPTKWWDS-U&amp;t=4s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LGzfP8SclA&amp;list=PL7bFcvtlN1mbW1PixxPA5IGwX58C5MDTo&amp;index=3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nYziAp6GjQ&amp;list=PL7bFcvtlN1mbW1PixxPA5IGwX58C5MDTo&amp;index=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-rXe_ZU_vvA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ashenko\Desktop\Заявка ДК Новый формат ЭтноКвартал\для презент_1_Страница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194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99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ashenko\Desktop\Заявка ДК Новый формат ЭтноКвартал\Документы ДК Новый Формат\Фото_Видео материалы\4. Народный праздник Оленин ден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11510"/>
            <a:ext cx="6912768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1470"/>
            <a:ext cx="7344816" cy="5184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славянский праздник «Оленин день или </a:t>
            </a:r>
            <a:r>
              <a:rPr lang="ru-RU" alt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Олена-Льносейка</a:t>
            </a: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400" dirty="0" smtClean="0"/>
          </a:p>
          <a:p>
            <a:pPr marL="0" indent="0" algn="ctr">
              <a:lnSpc>
                <a:spcPct val="8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славянской культуры п. Атагай,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«Районный центр народного творчества и досуга», Нижнеудинский район. </a:t>
            </a:r>
            <a:r>
              <a:rPr lang="ru-RU" sz="1400" u="sng" dirty="0" smtClean="0">
                <a:hlinkClick r:id="rId4"/>
              </a:rPr>
              <a:t>https</a:t>
            </a:r>
            <a:r>
              <a:rPr lang="ru-RU" sz="1400" u="sng" dirty="0">
                <a:hlinkClick r:id="rId4"/>
              </a:rPr>
              <a:t>://www.youtube.com/watch?v=fG1waxLZQJM&amp;t=180s</a:t>
            </a:r>
            <a:r>
              <a:rPr lang="ru-RU" sz="1400" dirty="0"/>
              <a:t> </a:t>
            </a: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64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ashenko\Desktop\Заявка ДК Новый формат ЭтноКвартал\Документы ДК Новый Формат\Фото_Видео материалы\8. Ёхор во время народного бурятского праздника Зооhэй наадан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55526"/>
            <a:ext cx="7056784" cy="396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23478"/>
            <a:ext cx="7272808" cy="518457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бурятский праздник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Зөөхэй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наадан»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фольклорного коллектива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Тэрэнги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руководитель  Елена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Зурбаева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Ирхидейский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КДЦ», Осинский район. </a:t>
            </a:r>
          </a:p>
          <a:p>
            <a:pPr marL="0" indent="0" algn="ctr">
              <a:buNone/>
            </a:pPr>
            <a:r>
              <a:rPr lang="ru-RU" sz="1400" u="sng" dirty="0">
                <a:hlinkClick r:id="rId4"/>
              </a:rPr>
              <a:t>https://www.youtube.com/watch?v=lE8Qob8bCqM&amp;t=387s</a:t>
            </a:r>
            <a:r>
              <a:rPr lang="ru-RU" sz="1400" dirty="0"/>
              <a:t> </a:t>
            </a: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23478"/>
            <a:ext cx="7272808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alt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праздник Бужских голендров «Отжинки»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семейный фольклорный коллектив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Квиточка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руководитель Елена Людвиг,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МКУК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«Средне-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Пихтинский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дом досуга».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://www.youtube.com/watch?v=ItPTKWWDS-U&amp;t=4s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Rashenko\Desktop\Заявка ДК Новый формат ЭтноКвартал\Документы ДК Новый Формат\Фото_Видео материалы\12. Народный семейный фольклорный коллектив Квиточка.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1511"/>
            <a:ext cx="6606052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0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Rashenko\Desktop\Заявка ДК Новый формат ЭтноКвартал\Документы ДК Новый Формат\Фото_Видео материалы\17. Съёмки народног белоруского праздника Багач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96156"/>
            <a:ext cx="6983761" cy="39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339502"/>
            <a:ext cx="7344816" cy="496855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белорусский праздник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Багач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 «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Квяточак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руководитель Алёна Серова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МБУК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Бабагайский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культурно-информационный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 досуга», Заларинский район. </a:t>
            </a: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://www.youtube.com/watch?v=vLGzfP8SclA&amp;list=PL7bFcvtlN1mbW1PixxPA5IGwX58C5MDTo&amp;index=3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7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Rashenko\Desktop\Заявка ДК Новый формат ЭтноКвартал\Документы ДК Новый Формат\Фото_Видео материалы\21. Праздник Кузьмин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99540"/>
            <a:ext cx="6696744" cy="376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23478"/>
            <a:ext cx="7344816" cy="518457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праздник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«Кузьминки»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фольклорный ансамбль «Оберег», руководитель Наталья Дмитриева, 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ГБУК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«Иркутский областной Дом народного творчества». </a:t>
            </a:r>
            <a:r>
              <a:rPr lang="ru-RU" sz="12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://www.youtube.com/watch?v=QnYziAp6GjQ&amp;list=PL7bFcvtlN1mbW1PixxPA5IGwX58C5MDTo&amp;index=2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6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\\new4\Shared\=СПЕЦИАЛИСТ ПО ФОЛЬКЛОРУ\Сбоник итог\Фотоиллюстрации\22. Зимние свят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7729"/>
            <a:ext cx="7214644" cy="405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95486"/>
            <a:ext cx="7286652" cy="504056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праздник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«Зимние святки»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 smtClean="0"/>
          </a:p>
          <a:p>
            <a:pPr marL="0" indent="0" algn="ctr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фольклорный ансамбль «Оберег», руководитель Наталья Дмитриева,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ГБУК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«Иркутский областной Дом народного творчества».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https://www.youtube.com/watch?v=-rXe_ZU_vvA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57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39502"/>
            <a:ext cx="7272808" cy="4824536"/>
          </a:xfrm>
        </p:spPr>
        <p:txBody>
          <a:bodyPr>
            <a:normAutofit/>
          </a:bodyPr>
          <a:lstStyle/>
          <a:p>
            <a:pPr marL="0" indent="0" algn="ctr" fontAlgn="base" hangingPunc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 hangingPunc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 hangingPunc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 сценариев </a:t>
            </a:r>
          </a:p>
          <a:p>
            <a:pPr marL="0" indent="0" algn="ctr" fontAlgn="base" hangingPunc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культурно-просветительского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по возрождению традиционных календарно-обрядовых праздников народов Иркутской области «ЭТНО-КВАРТАЛ»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 hangingPunct="0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37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35"/>
            <a:ext cx="3854356" cy="514483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51470"/>
            <a:ext cx="5112568" cy="5112568"/>
          </a:xfrm>
        </p:spPr>
        <p:txBody>
          <a:bodyPr>
            <a:normAutofit/>
          </a:bodyPr>
          <a:lstStyle/>
          <a:p>
            <a:pPr marL="0" indent="0" algn="just" fontAlgn="base" hangingPunc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борник сценариев проекта является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тех многогранных изданий, которые могут быть одинаково полезны и исследователю-этнографу, и работнику учреждения культуры, и участнику любительского творческого коллектива.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сборника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лучшие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культурно-просветительского проекта «Этно-квартал».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 hangingPunct="0"/>
            <a:endParaRPr lang="ru-RU" sz="1300" dirty="0"/>
          </a:p>
          <a:p>
            <a:pPr algn="just" fontAlgn="base" hangingPunct="0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923678"/>
            <a:ext cx="4392488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51470"/>
            <a:ext cx="7272808" cy="2304256"/>
          </a:xfrm>
        </p:spPr>
        <p:txBody>
          <a:bodyPr>
            <a:normAutofit fontScale="85000" lnSpcReduction="10000"/>
          </a:bodyPr>
          <a:lstStyle/>
          <a:p>
            <a:pPr marL="0" indent="0" algn="just" fontAlgn="base" hangingPunc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 hangingPunc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Сценарии мероприятий представлены в сборнике по следующей структуре:</a:t>
            </a:r>
          </a:p>
          <a:p>
            <a:pPr marL="514350" indent="-514350" algn="just" fontAlgn="base" hangingPunct="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Этнографическая справка. </a:t>
            </a:r>
          </a:p>
          <a:p>
            <a:pPr marL="514350" indent="-514350" algn="just" fontAlgn="base" hangingPunct="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Сценарий мероприятия</a:t>
            </a:r>
          </a:p>
          <a:p>
            <a:pPr marL="514350" indent="-514350" algn="just" fontAlgn="base" hangingPunct="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Нотное приложение фольклорного музыкального материала. </a:t>
            </a:r>
          </a:p>
          <a:p>
            <a:pPr marL="514350" indent="-514350" algn="just" fontAlgn="base" hangingPunct="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Дополнительно, в некоторых  мероприятиях, представлено описание игр.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 hangingPunct="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 hangingPunct="0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27804"/>
            <a:ext cx="3817536" cy="2136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135" y="2931790"/>
            <a:ext cx="3719114" cy="21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15566"/>
            <a:ext cx="7272808" cy="3672408"/>
          </a:xfrm>
        </p:spPr>
        <p:txBody>
          <a:bodyPr>
            <a:normAutofit/>
          </a:bodyPr>
          <a:lstStyle/>
          <a:p>
            <a:pPr marL="0" indent="0" algn="just" fontAlgn="base" hangingPunc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 hangingPunc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Фирменный стиль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 hangingPunc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культурно-просветительского проекта по возрождению традиционных календарно-обрядовых праздников народов Иркутской области «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ЭТНО-КВАРТАЛ»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 hangingPunct="0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1200151"/>
            <a:ext cx="6923112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КУЛЬТУРНО-ПРОСВЕТИТЕЛЬСКИЙ ПРОЕКТ ПО ВОЗРОЖДЕНИЮ ТРАДИЦИОННЫХ КАЛЕНДАРНО-ОБРЯДОВЫХ ПРАЗДНИКОВ НАРОДОВ ИРКУТСКОЙ ОБЛАСТИ</a:t>
            </a:r>
          </a:p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«ЭТНО-КВАРТАЛ»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0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15566"/>
            <a:ext cx="7272808" cy="3672408"/>
          </a:xfrm>
        </p:spPr>
        <p:txBody>
          <a:bodyPr>
            <a:normAutofit/>
          </a:bodyPr>
          <a:lstStyle/>
          <a:p>
            <a:pPr marL="0" indent="0" algn="just" fontAlgn="base" hangingPunc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 hangingPunct="0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339" y="2965863"/>
            <a:ext cx="3087716" cy="231099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998" y="52423"/>
            <a:ext cx="3312246" cy="44116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859"/>
            <a:ext cx="2085013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6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15566"/>
            <a:ext cx="7272808" cy="3672408"/>
          </a:xfrm>
        </p:spPr>
        <p:txBody>
          <a:bodyPr>
            <a:normAutofit/>
          </a:bodyPr>
          <a:lstStyle/>
          <a:p>
            <a:pPr marL="0" indent="0" algn="just" fontAlgn="base" hangingPunct="0">
              <a:buNone/>
            </a:pP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base" hangingPunc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 hangingPunct="0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57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557910"/>
            <a:ext cx="7200800" cy="439248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возрождение и популяризация национальных традиционных праздников и календарных обрядовых традиций народов Иркутской 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</a:p>
          <a:p>
            <a:pPr algn="jus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пропаганда традиционных праздников и календарных обрядовых традиций;</a:t>
            </a:r>
          </a:p>
          <a:p>
            <a:pPr algn="jus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жанров музыкального фольклора, традиционных обрядов и праздников;</a:t>
            </a:r>
          </a:p>
          <a:p>
            <a:pPr algn="jus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творческих коллективов Иркутской области, занимающихся изучением и сохранением традиционных праздников и календарных обрядовых традиций народов Иркутской области; </a:t>
            </a:r>
          </a:p>
          <a:p>
            <a:pPr algn="just">
              <a:lnSpc>
                <a:spcPct val="120000"/>
              </a:lnSpc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духовное</a:t>
            </a: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эстетическое и художественное воспитание населения.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39502"/>
            <a:ext cx="7272808" cy="48245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реализации проекта</a:t>
            </a:r>
            <a:endParaRPr lang="ru-RU" sz="8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областного конкурса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сценариев традиционных календарно-обрядовых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 (январь -  февраль 2020 года);</a:t>
            </a:r>
          </a:p>
          <a:p>
            <a:pPr marL="0" indent="0" algn="just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Реализация мероприятий по сценариям победителей на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130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квартала г. Иркутска в офлайн-режиме (март- апрель 2020 года);</a:t>
            </a:r>
          </a:p>
          <a:p>
            <a:pPr marL="0" indent="0" algn="just">
              <a:buNone/>
            </a:pPr>
            <a:r>
              <a:rPr lang="ru-RU" sz="5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130-й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5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кварта́л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(также — Ирку́тская слобода́) — специально создаваемая зона исторической застройки в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Иркутске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включающая в себя несколько десятков памятников архитектуры и истории города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Переход в онлайн-режим в связи со сложившейся эпидемиологической ситуацией (май-декабрь 2020 года):</a:t>
            </a:r>
          </a:p>
          <a:p>
            <a:pPr marL="0" indent="0" algn="just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Организация видеосъемок по сценариям лауреатов;</a:t>
            </a:r>
          </a:p>
          <a:p>
            <a:pPr marL="0" indent="0" algn="just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Трансляция видеофильмов на официальном </a:t>
            </a:r>
            <a:r>
              <a:rPr lang="en-US" sz="8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-канале Иркутского областного Дома народного творчества;</a:t>
            </a:r>
          </a:p>
          <a:p>
            <a:pPr marL="0" indent="0" algn="just"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Издание сборника сценариев лауреатов конкурса.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85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4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39502"/>
            <a:ext cx="7272808" cy="48245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сценариев традиционных календарно-обрядовых 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 </a:t>
            </a:r>
          </a:p>
          <a:p>
            <a:pPr marL="0" indent="0" algn="just">
              <a:buNone/>
            </a:pPr>
            <a:endParaRPr lang="ru-RU" sz="5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механизмом реализации проекта стал областной конкурс сценариев традиционных календарно-обрядовых </a:t>
            </a:r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праздников.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популяризация передового опыта культурно – досуговых учреждений по организации мероприятий по сохранению обычаев, традиций, укреплению духовной связи поколений. </a:t>
            </a:r>
          </a:p>
          <a:p>
            <a:pPr marL="0" indent="0" algn="just">
              <a:buNone/>
            </a:pPr>
            <a:r>
              <a:rPr lang="ru-RU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5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проведение этнокультурных мероприятий, направленных на возрождение обычаев и обрядов; 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популяризация, развитие объектов нематериального культурного наследия, пропаганда фольклорных традиций; 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фольклорно-этнографическими коллективами и сценаристами своих новых работ, определение их качественного уровня и направления творческих поисков;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развитие аутентичного художественного творчества, самобытных обрядовых и праздничных традиций; 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мастерства специалистов культурно-досуговых учреждений в разработке сценариев;</a:t>
            </a:r>
          </a:p>
          <a:p>
            <a:pPr algn="just"/>
            <a:r>
              <a:rPr lang="ru-RU" sz="5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поддержка талантливых специалистов учреждений культуры МО Иркутской области.</a:t>
            </a:r>
          </a:p>
          <a:p>
            <a:pPr marL="0" indent="0" algn="ctr">
              <a:buNone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 в рамках конкурса сценарии основаны на живом фольклорном материале – на информации, полученной от местных старожилов, таким образом, во-первых, показывая преемственность традиции до наших дней, во-вторых, раскрывая исторические источники представленных реконструкций. </a:t>
            </a: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9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627534"/>
            <a:ext cx="7272808" cy="4608511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Календарь мероприятий проекта</a:t>
            </a:r>
            <a:endParaRPr lang="ru-RU" sz="9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7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17-18 января –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праздник «Зимние святки»</a:t>
            </a:r>
            <a:endParaRPr lang="ru-RU" alt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февраля –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праздник «Масленица»;</a:t>
            </a:r>
            <a:endParaRPr lang="ru-RU" alt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 марта – Народный праздник «Сороки»;</a:t>
            </a:r>
          </a:p>
          <a:p>
            <a:pPr marL="0" indent="0" algn="just">
              <a:buNone/>
              <a:defRPr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апреля –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«Вербное воскресенье»;</a:t>
            </a:r>
            <a:endParaRPr lang="ru-RU" alt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мая – Народный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бурятский праздник «</a:t>
            </a:r>
            <a:r>
              <a:rPr lang="ru-RU" alt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Зоо</a:t>
            </a:r>
            <a:r>
              <a:rPr lang="en-US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эй </a:t>
            </a:r>
            <a:r>
              <a:rPr lang="ru-RU" alt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наадан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  <a:defRPr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июня – Народный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славянский 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«Оленин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или </a:t>
            </a:r>
            <a:r>
              <a:rPr lang="ru-RU" alt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Олена-Льносейка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alt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– Народный праздник </a:t>
            </a:r>
            <a:r>
              <a:rPr lang="ru-RU" alt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Бужских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голендров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Отжинки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  <a:defRPr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октября – Народный белорусский праздник «</a:t>
            </a:r>
            <a:r>
              <a:rPr lang="ru-RU" altLang="ru-RU" sz="7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Багач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  <a:defRPr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ноября –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календарно-обрядовый праздник «Кузьминки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0" indent="0" algn="just">
              <a:buNone/>
              <a:defRPr/>
            </a:pP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 декабря – </a:t>
            </a:r>
            <a:r>
              <a:rPr lang="ru-RU" alt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календарный праздник «Спиридон </a:t>
            </a:r>
            <a:r>
              <a:rPr lang="ru-RU" alt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солнцеворот»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1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23478"/>
            <a:ext cx="5470804" cy="5256584"/>
          </a:xfrm>
        </p:spPr>
        <p:txBody>
          <a:bodyPr>
            <a:normAutofit fontScale="77500" lnSpcReduction="20000"/>
          </a:bodyPr>
          <a:lstStyle/>
          <a:p>
            <a:pPr marL="0" indent="0" algn="ctr" fontAlgn="base" hangingPunc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показатели культурно-просветительского проекта по возрождению традиционных календарно-обрядовых праздников народов Иркутской области «ЭТНО-КВАРТАЛ»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 hangingPunct="0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 hangingPunct="0">
              <a:lnSpc>
                <a:spcPct val="12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 – 3 195 000,00</a:t>
            </a:r>
          </a:p>
          <a:p>
            <a:pPr algn="just" fontAlgn="base" hangingPunct="0">
              <a:lnSpc>
                <a:spcPct val="12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– 143 человека</a:t>
            </a:r>
          </a:p>
          <a:p>
            <a:pPr algn="just" fontAlgn="base" hangingPunct="0">
              <a:lnSpc>
                <a:spcPct val="12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Охват зрителей – 5 936 (в данной цифре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 hangingPunct="0">
              <a:lnSpc>
                <a:spcPct val="120000"/>
              </a:lnSpc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отражены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посетители очных мероприятий и количество 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 hangingPunct="0">
              <a:lnSpc>
                <a:spcPct val="120000"/>
              </a:lnSpc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просмотров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видеофильмов представленных на официальном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-канале Иркутского областного Дома народного творчества)</a:t>
            </a:r>
          </a:p>
          <a:p>
            <a:pPr algn="just" fontAlgn="base" hangingPunct="0">
              <a:lnSpc>
                <a:spcPct val="120000"/>
              </a:lnSpc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Издание сборника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сценариев победителей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</a:t>
            </a:r>
          </a:p>
          <a:p>
            <a:pPr algn="just" fontAlgn="base" hangingPunct="0">
              <a:lnSpc>
                <a:spcPct val="120000"/>
              </a:lnSpc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стал лауреатом 1 степени Всероссийского конкурса актуальных национально-культурных проектов «Россия – Этнический комфорт»</a:t>
            </a:r>
          </a:p>
          <a:p>
            <a:pPr algn="just" fontAlgn="base" hangingPunct="0"/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18" y="2376264"/>
            <a:ext cx="2127335" cy="30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39502"/>
            <a:ext cx="7272808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реализованные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культурно-просветительского проекта по возрождению традиционных календарно-обрядовых праздников народов Иркутской области «ЭТНОКВАРТАЛ»</a:t>
            </a: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9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shenko\Desktop\Заявка ДК Новый формат ЭтноКвартал\для презент_1_Страница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13"/>
            <a:ext cx="9180512" cy="550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3688" y="339502"/>
            <a:ext cx="7272808" cy="48245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праздник Масленица. Широкий Разгуляй</a:t>
            </a: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Rashenko\Desktop\Заявка ДК Новый формат ЭтноКвартал\Документы ДК Новый Формат\Фото_Видео материалы\1. Праздник Масленица. Широкий Разгуля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50459"/>
            <a:ext cx="5789984" cy="385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711</Words>
  <Application>Microsoft Office PowerPoint</Application>
  <PresentationFormat>Экран (16:9)</PresentationFormat>
  <Paragraphs>240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Rashenko</dc:creator>
  <cp:lastModifiedBy>Ше Татьяна Анатольевна</cp:lastModifiedBy>
  <cp:revision>25</cp:revision>
  <cp:lastPrinted>2021-04-15T08:56:11Z</cp:lastPrinted>
  <dcterms:created xsi:type="dcterms:W3CDTF">2021-04-15T07:46:43Z</dcterms:created>
  <dcterms:modified xsi:type="dcterms:W3CDTF">2021-09-11T05:49:59Z</dcterms:modified>
</cp:coreProperties>
</file>